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2" r:id="rId5"/>
    <p:sldId id="264" r:id="rId6"/>
    <p:sldId id="269" r:id="rId7"/>
    <p:sldId id="270" r:id="rId8"/>
    <p:sldId id="271" r:id="rId9"/>
    <p:sldId id="273" r:id="rId10"/>
    <p:sldId id="267" r:id="rId11"/>
    <p:sldId id="27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60"/>
  </p:normalViewPr>
  <p:slideViewPr>
    <p:cSldViewPr>
      <p:cViewPr varScale="1">
        <p:scale>
          <a:sx n="68" d="100"/>
          <a:sy n="6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sz="2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aseline="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2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000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000" baseline="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2000" baseline="0" dirty="0" smtClean="0"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836508042476854"/>
          <c:y val="2.92682477153866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Drug resistant epilepsy (group 2)</c:v>
                </c:pt>
              </c:strCache>
            </c:strRef>
          </c:tx>
          <c:dLbls>
            <c:dLbl>
              <c:idx val="0"/>
              <c:layout>
                <c:manualLayout>
                  <c:x val="-8.9159723224226856E-2"/>
                  <c:y val="0.16630126168425324"/>
                </c:manualLayout>
              </c:layout>
              <c:showPercent val="1"/>
            </c:dLbl>
            <c:dLbl>
              <c:idx val="2"/>
              <c:layout>
                <c:manualLayout>
                  <c:x val="0.1516620113837282"/>
                  <c:y val="-0.10459442351538561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Sayfa1!$A$2:$A$4</c:f>
              <c:strCache>
                <c:ptCount val="3"/>
                <c:pt idx="0">
                  <c:v>&lt;30 weeks</c:v>
                </c:pt>
                <c:pt idx="1">
                  <c:v>30-37 weeks</c:v>
                </c:pt>
                <c:pt idx="2">
                  <c:v>≥37 weeks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21.7</c:v>
                </c:pt>
                <c:pt idx="1">
                  <c:v>19.600000000000001</c:v>
                </c:pt>
                <c:pt idx="2">
                  <c:v>58.7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Controlled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Sayfa1!$A$2:$A$4</c:f>
              <c:strCache>
                <c:ptCount val="3"/>
                <c:pt idx="0">
                  <c:v>&lt;30 weeks</c:v>
                </c:pt>
                <c:pt idx="1">
                  <c:v>30-37 weeks</c:v>
                </c:pt>
                <c:pt idx="2">
                  <c:v>≥37 weeks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 formatCode="0.00%">
                  <c:v>29.2</c:v>
                </c:pt>
                <c:pt idx="1">
                  <c:v>41.7</c:v>
                </c:pt>
                <c:pt idx="2">
                  <c:v>29.2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1800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800" baseline="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1800" baseline="0" dirty="0" smtClean="0">
                <a:latin typeface="Times New Roman" pitchFamily="18" charset="0"/>
                <a:cs typeface="Times New Roman" pitchFamily="18" charset="0"/>
              </a:rPr>
              <a:t> 2 )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Drug-resistant epilepsy</c:v>
                </c:pt>
              </c:strCache>
            </c:strRef>
          </c:tx>
          <c:dLbls>
            <c:dLbl>
              <c:idx val="3"/>
              <c:layout>
                <c:manualLayout>
                  <c:x val="0.17374942573154145"/>
                  <c:y val="-0.13096628417944201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Sayfa1!$A$2:$A$6</c:f>
              <c:strCache>
                <c:ptCount val="5"/>
                <c:pt idx="0">
                  <c:v>Hemiplegia</c:v>
                </c:pt>
                <c:pt idx="1">
                  <c:v>Diplegia</c:v>
                </c:pt>
                <c:pt idx="2">
                  <c:v>Triplegia</c:v>
                </c:pt>
                <c:pt idx="3">
                  <c:v>Tetraplegia</c:v>
                </c:pt>
                <c:pt idx="4">
                  <c:v>Others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8.7000000000000011</c:v>
                </c:pt>
                <c:pt idx="1">
                  <c:v>26.1</c:v>
                </c:pt>
                <c:pt idx="2">
                  <c:v>2.2000000000000002</c:v>
                </c:pt>
                <c:pt idx="3">
                  <c:v>60.9</c:v>
                </c:pt>
                <c:pt idx="4">
                  <c:v>2.2000000000000002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/>
          <a:lstStyle/>
          <a:p>
            <a:pPr>
              <a:defRPr/>
            </a:pP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Controlled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Sayfa1!$A$2:$A$6</c:f>
              <c:strCache>
                <c:ptCount val="5"/>
                <c:pt idx="0">
                  <c:v>Hemiplegia</c:v>
                </c:pt>
                <c:pt idx="1">
                  <c:v>Diplegia</c:v>
                </c:pt>
                <c:pt idx="2">
                  <c:v>Triplegia</c:v>
                </c:pt>
                <c:pt idx="3">
                  <c:v>Tetraplegia</c:v>
                </c:pt>
                <c:pt idx="4">
                  <c:v>Other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35.4</c:v>
                </c:pt>
                <c:pt idx="1">
                  <c:v>10.4</c:v>
                </c:pt>
                <c:pt idx="2">
                  <c:v>4.2</c:v>
                </c:pt>
                <c:pt idx="3">
                  <c:v>47.9</c:v>
                </c:pt>
                <c:pt idx="4">
                  <c:v>2.1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r-T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88428-46DD-45D9-A9E8-88AE85145015}" type="datetimeFigureOut">
              <a:rPr lang="tr-TR" smtClean="0"/>
              <a:pPr/>
              <a:t>01.06.2021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7DF07-FA76-4FB5-A73B-DFE955FD0A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844" y="1571612"/>
            <a:ext cx="8715404" cy="1470025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40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RISK FACTORS OF DRUG-RESISTANT EPILEPSY IN CHILDREN WITH CEREBRAL PALSY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Stj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Dr.Elif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Nur 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Orkan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Mentor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Prof.Dr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.Dilara Füsun </a:t>
            </a:r>
            <a:r>
              <a:rPr lang="tr-T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İçağasıoğlu</a:t>
            </a:r>
            <a: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bv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929198"/>
            <a:ext cx="1643042" cy="1643042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1. Genç F, Kutlu G, Biçer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Gömceli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Y, Ertuğrul İ. Ankara Eğitim ve Araştırma Hastanesi Epilepsi Bölümü’nde Düzenli Takip Edilen Dirençli Epilepsi Hastalarının Demografik ve Klinik Bulguları. Epilepsi. 2013.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Aggarwal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HK,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Jain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Bishnoi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Life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Turk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Neurol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2019;25:159-163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Vural Ö 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Serdaroglu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 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Citak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Kurt A 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Hirfanoğlu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 , Kurt , . Dirençli epilepsili çocuklarda ilaç dışı tedavinin etkinliği. Güncel Pediatri. 2019; 17(2): 252-243.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Latzer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IT,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Blumovich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Sagi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Uliel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Sibony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S,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Fattal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Valevski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Prediction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palsy.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Child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Neurology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2019 Mar 1;35(3):187-194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Kholin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palsy and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palsy-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and Therapeutic Aspects. Al-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Zwaini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; 2018.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6. Gürkan F, Gökben S, Serin HM, Yılmaz S, Aktan G,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Tekgül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Determining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palsy: A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retrospective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J Pediatr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2018;5(2):76-81</a:t>
            </a:r>
            <a:br>
              <a:rPr lang="tr-TR" dirty="0">
                <a:latin typeface="Times New Roman" pitchFamily="18" charset="0"/>
                <a:cs typeface="Times New Roman" pitchFamily="18" charset="0"/>
              </a:rPr>
            </a:b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Zelnik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N,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Konopnicki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Bennett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Castel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Deutsch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T,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Tirosh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E. Risk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palsy.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Pediatric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Neurology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2010;14(1):67-72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28596" y="4714884"/>
            <a:ext cx="82804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808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THANK YOU FOR LISTENING</a:t>
            </a:r>
            <a:endParaRPr lang="tr-TR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808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7" name="6 Resim" descr="IŞIL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714356"/>
            <a:ext cx="6215074" cy="3729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epilepsi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14414" y="5214950"/>
            <a:ext cx="2571768" cy="1305667"/>
          </a:xfrm>
          <a:prstGeom prst="rect">
            <a:avLst/>
          </a:prstGeom>
          <a:blipFill>
            <a:blip r:embed="rId3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</p:spPr>
      </p:pic>
      <p:sp>
        <p:nvSpPr>
          <p:cNvPr id="6" name="5 Yuvarlatılmış Dikdörtgen"/>
          <p:cNvSpPr/>
          <p:nvPr/>
        </p:nvSpPr>
        <p:spPr>
          <a:xfrm>
            <a:off x="500034" y="3500438"/>
            <a:ext cx="8143932" cy="150019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Epilepsy is a common neurological problem in children with cerebral palsy.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epileptic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therapy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majority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respond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approximately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20-40%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 not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respond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defined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failure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adequate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trials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tolerated</a:t>
            </a:r>
            <a:r>
              <a:rPr lang="tr-T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appropriately</a:t>
            </a:r>
            <a:r>
              <a:rPr lang="tr-T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chosen</a:t>
            </a:r>
            <a:r>
              <a:rPr lang="tr-T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administered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anti-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seizure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achieve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seizure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freedom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/>
          </a:p>
        </p:txBody>
      </p:sp>
      <p:pic>
        <p:nvPicPr>
          <p:cNvPr id="7" name="6 Resim" descr="EPİPELP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86248" y="5214950"/>
            <a:ext cx="3143273" cy="1309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 descr="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786322"/>
            <a:ext cx="3126136" cy="1633407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patients with resistant epilepsy, the frequency of seizures affects negatively quality of life and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cognitive function.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Identifying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preventing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involved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help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improve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life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treatments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applied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palsy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aim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risk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palsy</a:t>
            </a:r>
            <a:r>
              <a:rPr lang="tr-T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retrospectively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  <p:pic>
        <p:nvPicPr>
          <p:cNvPr id="7" name="6 Resim" descr="spresim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786322"/>
            <a:ext cx="2948273" cy="1673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METHODS</a:t>
            </a:r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aged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2-17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tr-TR" sz="2400" dirty="0" err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palsy </a:t>
            </a:r>
            <a:r>
              <a:rPr lang="tr-TR" sz="2400" dirty="0" err="1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400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Bezmialem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Vakıf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University Faculty of Medicine Hospital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etween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years of 2018-2020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retrieved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gestational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gestational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circumference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history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hospitalization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intensive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unit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(NICU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palsy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8080"/>
              </a:buClr>
              <a:buSzPct val="100000"/>
              <a:buFont typeface="Wingdings" pitchFamily="2" charset="2"/>
              <a:buChar char="ü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EEG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activity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of a total of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104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children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cerebral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palsy and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individuals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excluded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follow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Patients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divided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1: CP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controlled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(48,9%, n=48),</a:t>
            </a:r>
          </a:p>
          <a:p>
            <a:pPr>
              <a:buFont typeface="Courier New" pitchFamily="49" charset="0"/>
              <a:buChar char="o"/>
            </a:pP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2: CP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drug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resistant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epilepsy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(51,1%, n=46)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our study, the difference between group 2 (drug-resistant epilepsy) and group 1 (controlled epilepsy) was statistically significant in terms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gestational week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(p=0,012)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cerebral palsy type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(p=0,007).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mean age of the patients in the study group was 8(2-17) and the majority of them were male (67.4%)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was increased risk of drug-resistant epilepsy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term infants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(≥37 weeks)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(58,7%) compared to 30-37 weeks infants (19,6%) and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 weeks infants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(21,7%)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(p=0,012)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3 Grafik"/>
          <p:cNvGraphicFramePr/>
          <p:nvPr/>
        </p:nvGraphicFramePr>
        <p:xfrm>
          <a:off x="214282" y="3357562"/>
          <a:ext cx="4643470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4714876" y="3357562"/>
          <a:ext cx="4429124" cy="2674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drug-resistant patients with cerebral palsy, 60,9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patients were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quadriplegic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26,1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were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diplegic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8,7%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hemiplegic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2,2%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triplegic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(p=0,007)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3 Grafik"/>
          <p:cNvGraphicFramePr/>
          <p:nvPr/>
        </p:nvGraphicFramePr>
        <p:xfrm>
          <a:off x="285720" y="3357562"/>
          <a:ext cx="4357718" cy="317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afik"/>
          <p:cNvGraphicFramePr/>
          <p:nvPr/>
        </p:nvGraphicFramePr>
        <p:xfrm>
          <a:off x="4714876" y="3357562"/>
          <a:ext cx="4286248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significant differences were found in sex, gestational weight,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head circumference, history of hospitalization in neonatal intensive care unit, etiology of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cerebral palsy and electroencephalography activity.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Our results suggested that gestational age and cerebral palsy type were risk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factors for drug-resistant epilepsy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459</Words>
  <Application>Microsoft Office PowerPoint</Application>
  <PresentationFormat>Ekran Gösterisi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  RISK FACTORS OF DRUG-RESISTANT EPILEPSY IN CHILDREN WITH CEREBRAL PALSY </vt:lpstr>
      <vt:lpstr>INTRODUCTION</vt:lpstr>
      <vt:lpstr>Slayt 3</vt:lpstr>
      <vt:lpstr>METHODS</vt:lpstr>
      <vt:lpstr>RESULTS</vt:lpstr>
      <vt:lpstr>RESULTS</vt:lpstr>
      <vt:lpstr>Slayt 7</vt:lpstr>
      <vt:lpstr>Slayt 8</vt:lpstr>
      <vt:lpstr>Slayt 9</vt:lpstr>
      <vt:lpstr>REFERENCES</vt:lpstr>
      <vt:lpstr>Slayt 11</vt:lpstr>
    </vt:vector>
  </TitlesOfParts>
  <Company>gsahmet56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</dc:creator>
  <cp:lastModifiedBy>PC</cp:lastModifiedBy>
  <cp:revision>103</cp:revision>
  <dcterms:created xsi:type="dcterms:W3CDTF">2020-12-07T16:52:04Z</dcterms:created>
  <dcterms:modified xsi:type="dcterms:W3CDTF">2021-06-01T21:39:16Z</dcterms:modified>
</cp:coreProperties>
</file>